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638" r:id="rId4"/>
    <p:sldId id="668" r:id="rId5"/>
    <p:sldId id="686" r:id="rId6"/>
    <p:sldId id="669" r:id="rId7"/>
    <p:sldId id="670" r:id="rId8"/>
    <p:sldId id="683" r:id="rId9"/>
    <p:sldId id="684" r:id="rId10"/>
    <p:sldId id="678" r:id="rId11"/>
    <p:sldId id="682" r:id="rId12"/>
    <p:sldId id="685" r:id="rId13"/>
    <p:sldId id="30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AD3"/>
    <a:srgbClr val="076D8B"/>
    <a:srgbClr val="F8224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6"/>
    <p:restoredTop sz="93372"/>
  </p:normalViewPr>
  <p:slideViewPr>
    <p:cSldViewPr>
      <p:cViewPr varScale="1">
        <p:scale>
          <a:sx n="130" d="100"/>
          <a:sy n="130" d="100"/>
        </p:scale>
        <p:origin x="64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7A-C2D9-493B-B99F-A41D1A2BEF7C}" type="datetimeFigureOut">
              <a:rPr lang="" smtClean="0"/>
              <a:t>8/7/22</a:t>
            </a:fld>
            <a:endParaRPr lang="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200-7A63-4A7C-BE0B-EE602D2E29C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990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209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21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60418" name="Shape 21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89834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21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60418" name="Shape 21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34722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21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60418" name="Shape 21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72759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41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62466" name="Shape 41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225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7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2" y="4749851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686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5334000" cy="211455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IE" altLang="zh-CN" sz="2200" b="1" dirty="0">
                <a:solidFill>
                  <a:srgbClr val="2BAAD3"/>
                </a:solidFill>
                <a:latin typeface="Cambria" pitchFamily="18" charset="0"/>
              </a:rPr>
              <a:t>Journal Publishing in China: </a:t>
            </a:r>
          </a:p>
          <a:p>
            <a:pPr algn="l">
              <a:spcBef>
                <a:spcPts val="0"/>
              </a:spcBef>
            </a:pPr>
            <a:r>
              <a:rPr lang="en-IE" altLang="zh-CN" sz="2200" b="1" dirty="0">
                <a:solidFill>
                  <a:srgbClr val="2BAAD3"/>
                </a:solidFill>
                <a:latin typeface="Cambria" pitchFamily="18" charset="0"/>
              </a:rPr>
              <a:t>Experience, Lesson, and Prospect</a:t>
            </a:r>
            <a:endParaRPr lang="en-US" sz="22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algn="l">
              <a:spcBef>
                <a:spcPts val="0"/>
              </a:spcBef>
            </a:pPr>
            <a:endParaRPr lang="en-US" sz="25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8474" y="3867150"/>
            <a:ext cx="4724400" cy="28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BAAD3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Charley MIAO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8474" y="4248150"/>
            <a:ext cx="4724400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1500" dirty="0" err="1">
                <a:latin typeface="Cambria" pitchFamily="18" charset="0"/>
              </a:rPr>
              <a:t>TrendMD</a:t>
            </a:r>
            <a:r>
              <a:rPr lang="en-US" sz="1500" dirty="0">
                <a:latin typeface="Cambria" pitchFamily="18" charset="0"/>
              </a:rPr>
              <a:t>, China</a:t>
            </a:r>
          </a:p>
          <a:p>
            <a:pPr lvl="0"/>
            <a:r>
              <a:rPr lang="en-US" sz="1500" dirty="0">
                <a:latin typeface="Cambria" pitchFamily="18" charset="0"/>
              </a:rPr>
              <a:t>Board of ASCE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 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24"/>
          <p:cNvSpPr>
            <a:spLocks noGrp="1"/>
          </p:cNvSpPr>
          <p:nvPr>
            <p:ph type="sldNum" sz="quarter" idx="4294967295"/>
          </p:nvPr>
        </p:nvSpPr>
        <p:spPr>
          <a:xfrm>
            <a:off x="6813352" y="4204990"/>
            <a:ext cx="308967" cy="295573"/>
          </a:xfrm>
          <a:prstGeom prst="rect">
            <a:avLst/>
          </a:prstGeom>
          <a:noFill/>
        </p:spPr>
        <p:txBody>
          <a:bodyPr/>
          <a:lstStyle>
            <a:lvl1pPr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417910" indent="-160735"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642938" indent="-128588"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900113" indent="-128588"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1157288" indent="-128588"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fld id="{3B6A42EE-2B3B-3E45-B881-3ADD545355C3}" type="slidenum">
              <a:rPr lang="en-GB" altLang="zh-CN"/>
              <a:pPr/>
              <a:t>10</a:t>
            </a:fld>
            <a:endParaRPr lang="en-GB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F39FD8E-086D-9B4A-8551-3D71965D3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954" y="1227426"/>
            <a:ext cx="5992091" cy="327313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B7B797C-8FBB-6740-A9A1-D596145299C2}"/>
              </a:ext>
            </a:extLst>
          </p:cNvPr>
          <p:cNvSpPr txBox="1">
            <a:spLocks/>
          </p:cNvSpPr>
          <p:nvPr/>
        </p:nvSpPr>
        <p:spPr>
          <a:xfrm>
            <a:off x="228600" y="51435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altLang="zh-CN" sz="2000" b="1" dirty="0">
                <a:solidFill>
                  <a:srgbClr val="2BAAD3"/>
                </a:solidFill>
                <a:latin typeface="Cambria" pitchFamily="18" charset="0"/>
              </a:rPr>
              <a:t>Connected with International Top and Well-known Journals and Books 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900B66-6E29-B14B-B14A-016FB5C95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47750"/>
            <a:ext cx="6882245" cy="34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2">
            <a:extLst>
              <a:ext uri="{FF2B5EF4-FFF2-40B4-BE49-F238E27FC236}">
                <a16:creationId xmlns:a16="http://schemas.microsoft.com/office/drawing/2014/main" id="{1600CAD9-9C57-1243-8692-3CB3C0C0E5C6}"/>
              </a:ext>
            </a:extLst>
          </p:cNvPr>
          <p:cNvSpPr txBox="1">
            <a:spLocks/>
          </p:cNvSpPr>
          <p:nvPr/>
        </p:nvSpPr>
        <p:spPr>
          <a:xfrm>
            <a:off x="228600" y="36195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altLang="zh-CN" sz="2000" b="1" dirty="0" err="1">
                <a:solidFill>
                  <a:srgbClr val="2BAAD3"/>
                </a:solidFill>
                <a:latin typeface="Cambria" pitchFamily="18" charset="0"/>
              </a:rPr>
              <a:t>TrendMD</a:t>
            </a:r>
            <a:r>
              <a:rPr lang="en-US" altLang="zh-CN" sz="2000" b="1" dirty="0">
                <a:solidFill>
                  <a:srgbClr val="2BAAD3"/>
                </a:solidFill>
                <a:latin typeface="Cambria" pitchFamily="18" charset="0"/>
              </a:rPr>
              <a:t> Service Helps Drive Readership, Citations and IF’s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872DBE-5285-5646-ADDD-2E122C8C4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19150"/>
            <a:ext cx="80772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altLang="zh-CN" sz="2000" b="1" dirty="0">
                <a:solidFill>
                  <a:srgbClr val="2BAAD3"/>
                </a:solidFill>
                <a:latin typeface="Cambria" pitchFamily="18" charset="0"/>
              </a:rPr>
              <a:t>International Development Strategy for Academic Journals in M. China 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57175" indent="-257175">
              <a:spcBef>
                <a:spcPct val="20000"/>
              </a:spcBef>
              <a:buFontTx/>
              <a:buChar char="•"/>
              <a:defRPr sz="1200"/>
            </a:lvl1pPr>
            <a:lvl2pPr marL="557213" lvl="1" indent="-214313">
              <a:spcBef>
                <a:spcPct val="20000"/>
              </a:spcBef>
              <a:buFontTx/>
              <a:buChar char="–"/>
              <a:defRPr sz="1200">
                <a:latin typeface="Cambria" pitchFamily="18" charset="0"/>
              </a:defRPr>
            </a:lvl2pPr>
          </a:lstStyle>
          <a:p>
            <a:r>
              <a:rPr lang="en-IE" altLang="zh-CN" dirty="0"/>
              <a:t>Positioning Internationalization: </a:t>
            </a:r>
          </a:p>
          <a:p>
            <a:pPr lvl="1"/>
            <a:r>
              <a:rPr lang="en-IE" altLang="zh-CN" dirty="0"/>
              <a:t>Based in China, Facing the World</a:t>
            </a:r>
          </a:p>
          <a:p>
            <a:pPr lvl="1"/>
            <a:endParaRPr lang="en-GB" altLang="zh-CN" dirty="0"/>
          </a:p>
          <a:p>
            <a:r>
              <a:rPr lang="en-IE" altLang="zh-CN" dirty="0"/>
              <a:t>Internationalization of Content:</a:t>
            </a:r>
          </a:p>
          <a:p>
            <a:pPr lvl="1"/>
            <a:r>
              <a:rPr lang="en-IE" altLang="zh-CN" dirty="0"/>
              <a:t>Research must focus on world topics; content must attract world attention</a:t>
            </a:r>
          </a:p>
          <a:p>
            <a:pPr lvl="1"/>
            <a:endParaRPr lang="en-GB" altLang="zh-CN" dirty="0"/>
          </a:p>
          <a:p>
            <a:r>
              <a:rPr lang="en-US" dirty="0"/>
              <a:t> </a:t>
            </a:r>
            <a:r>
              <a:rPr lang="en-IE" altLang="zh-CN" dirty="0"/>
              <a:t>Internationalization of Publishing:</a:t>
            </a:r>
          </a:p>
          <a:p>
            <a:pPr lvl="1"/>
            <a:r>
              <a:rPr lang="en-IE" altLang="zh-CN" dirty="0"/>
              <a:t>Global manuscript grouping, international editorial norms, international cooperative publishing</a:t>
            </a:r>
          </a:p>
          <a:p>
            <a:pPr lvl="1"/>
            <a:endParaRPr lang="en-IE" altLang="zh-CN" dirty="0"/>
          </a:p>
          <a:p>
            <a:r>
              <a:rPr lang="en-IE" altLang="zh-CN" dirty="0"/>
              <a:t>Internationalization of Dissemination:</a:t>
            </a:r>
            <a:endParaRPr lang="en-US" dirty="0"/>
          </a:p>
          <a:p>
            <a:pPr lvl="1"/>
            <a:r>
              <a:rPr lang="en-IE" altLang="zh-CN" dirty="0"/>
              <a:t>Diversified forms, accessible languages, diversified channels, and wider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74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>
            <a:extLst>
              <a:ext uri="{FF2B5EF4-FFF2-40B4-BE49-F238E27FC236}">
                <a16:creationId xmlns:a16="http://schemas.microsoft.com/office/drawing/2014/main" id="{EA7BF841-48D5-B340-81C7-B0E2AF86BF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67100" y="857250"/>
            <a:ext cx="4133850" cy="14573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250" dirty="0">
                <a:solidFill>
                  <a:srgbClr val="7030A0"/>
                </a:solidFill>
                <a:ea typeface="宋体" panose="02010600030101010101" pitchFamily="2" charset="-122"/>
              </a:rPr>
              <a:t>Charley MIAO</a:t>
            </a:r>
            <a:br>
              <a:rPr lang="en-US" altLang="zh-CN" sz="2250" dirty="0">
                <a:solidFill>
                  <a:srgbClr val="7030A0"/>
                </a:solidFill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7030A0"/>
                </a:solidFill>
                <a:ea typeface="宋体" panose="02010600030101010101" pitchFamily="2" charset="-122"/>
              </a:rPr>
              <a:t>Mobile</a:t>
            </a:r>
            <a:r>
              <a:rPr lang="zh-CN" altLang="en-US" sz="2200" dirty="0">
                <a:solidFill>
                  <a:srgbClr val="7030A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250" dirty="0">
                <a:ea typeface="宋体" panose="02010600030101010101" pitchFamily="2" charset="-122"/>
              </a:rPr>
              <a:t>0086-15210155154</a:t>
            </a:r>
            <a:br>
              <a:rPr lang="en-US" altLang="zh-CN" sz="2250" dirty="0"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7030A0"/>
                </a:solidFill>
                <a:ea typeface="宋体" panose="02010600030101010101" pitchFamily="2" charset="-122"/>
              </a:rPr>
              <a:t>Email: </a:t>
            </a:r>
            <a:r>
              <a:rPr lang="en-US" altLang="zh-CN" sz="2250" dirty="0" err="1">
                <a:ea typeface="宋体" panose="02010600030101010101" pitchFamily="2" charset="-122"/>
              </a:rPr>
              <a:t>charley.miao@trendmd.com</a:t>
            </a:r>
            <a:br>
              <a:rPr lang="en-US" altLang="zh-CN" sz="2250" dirty="0"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7030A0"/>
                </a:solidFill>
                <a:ea typeface="宋体" panose="02010600030101010101" pitchFamily="2" charset="-122"/>
              </a:rPr>
              <a:t>WeChat</a:t>
            </a:r>
            <a:r>
              <a:rPr lang="zh-CN" altLang="en-US" sz="2200" dirty="0">
                <a:solidFill>
                  <a:srgbClr val="7030A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250" dirty="0" err="1">
                <a:ea typeface="宋体" panose="02010600030101010101" pitchFamily="2" charset="-122"/>
              </a:rPr>
              <a:t>CharleyMiao</a:t>
            </a:r>
            <a:br>
              <a:rPr lang="en-US" altLang="zh-CN" sz="2250" dirty="0">
                <a:solidFill>
                  <a:srgbClr val="FF0000"/>
                </a:solidFill>
                <a:ea typeface="宋体" panose="02010600030101010101" pitchFamily="2" charset="-122"/>
              </a:rPr>
            </a:br>
            <a:endParaRPr lang="zh-CN" altLang="en-US" sz="225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49154" name="图片 2" descr="屏幕快照 2017-05-03 08.59.23.png">
            <a:extLst>
              <a:ext uri="{FF2B5EF4-FFF2-40B4-BE49-F238E27FC236}">
                <a16:creationId xmlns:a16="http://schemas.microsoft.com/office/drawing/2014/main" id="{9523FB56-40DE-474E-8234-8783149BB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8350"/>
            <a:ext cx="2409825" cy="24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图片 1">
            <a:extLst>
              <a:ext uri="{FF2B5EF4-FFF2-40B4-BE49-F238E27FC236}">
                <a16:creationId xmlns:a16="http://schemas.microsoft.com/office/drawing/2014/main" id="{9E2F79FF-75F8-4046-ABD7-DC5FDF4FE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66" y="141685"/>
            <a:ext cx="1877802" cy="4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73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Main Contents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altLang="zh-CN" sz="1400" dirty="0">
                <a:latin typeface="Cambria" pitchFamily="18" charset="0"/>
              </a:rPr>
              <a:t>1. Evolution</a:t>
            </a:r>
          </a:p>
          <a:p>
            <a:pPr>
              <a:spcBef>
                <a:spcPct val="20000"/>
              </a:spcBef>
              <a:defRPr/>
            </a:pPr>
            <a:r>
              <a:rPr lang="en-GB" altLang="zh-CN" sz="1400" dirty="0">
                <a:latin typeface="Cambria" pitchFamily="18" charset="0"/>
              </a:rPr>
              <a:t>2. Dynamics</a:t>
            </a:r>
          </a:p>
          <a:p>
            <a:pPr>
              <a:spcBef>
                <a:spcPct val="20000"/>
              </a:spcBef>
              <a:defRPr/>
            </a:pPr>
            <a:r>
              <a:rPr lang="en-GB" altLang="zh-CN" sz="1400" dirty="0">
                <a:latin typeface="Cambria" pitchFamily="18" charset="0"/>
              </a:rPr>
              <a:t>3. Experience</a:t>
            </a:r>
          </a:p>
          <a:p>
            <a:pPr>
              <a:spcBef>
                <a:spcPct val="20000"/>
              </a:spcBef>
              <a:defRPr/>
            </a:pPr>
            <a:r>
              <a:rPr lang="en-GB" altLang="zh-CN" sz="1400" dirty="0">
                <a:latin typeface="Cambria" pitchFamily="18" charset="0"/>
              </a:rPr>
              <a:t>4. Lesson</a:t>
            </a:r>
            <a:endParaRPr lang="en-US" altLang="zh-CN" sz="1400" dirty="0">
              <a:latin typeface="Cambria" pitchFamily="18" charset="0"/>
            </a:endParaRPr>
          </a:p>
          <a:p>
            <a:pPr indent="-257175">
              <a:spcBef>
                <a:spcPct val="20000"/>
              </a:spcBef>
              <a:defRPr/>
            </a:pPr>
            <a:r>
              <a:rPr lang="en-US" altLang="zh-CN" sz="1400" dirty="0">
                <a:latin typeface="Cambria" pitchFamily="18" charset="0"/>
              </a:rPr>
              <a:t>5. Prospects</a:t>
            </a:r>
          </a:p>
          <a:p>
            <a:pPr lvl="0" indent="-342900"/>
            <a:r>
              <a:rPr lang="en-US" sz="1200" dirty="0">
                <a:latin typeface="Cambria" pitchFamily="18" charset="0"/>
              </a:rPr>
              <a:t> 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Imbalance of Scholarly Journals in Mainland China: Language, Region and Discipline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6022DE-08A1-144D-9EBC-B4C0892DF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0150"/>
            <a:ext cx="7772400" cy="3352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66A4CB-7455-1040-B505-A7775615C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0150"/>
            <a:ext cx="7772400" cy="3352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143937-90F4-964D-8BD9-7437EE0F4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0150"/>
            <a:ext cx="7772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619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Publishing Trends of Academic Articles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F31A1D2-115E-3348-97BA-21A3F4B55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28700"/>
            <a:ext cx="7772400" cy="34480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1CBD63A-D750-8046-9C0D-F45D29D2A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65200"/>
            <a:ext cx="7772400" cy="351155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08D1E463-48B8-9D46-A04C-6CDECFD2D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8850"/>
            <a:ext cx="77724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25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438150"/>
            <a:ext cx="7772400" cy="590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GB" altLang="zh-CN" sz="2100" b="1" dirty="0">
                <a:solidFill>
                  <a:srgbClr val="2BAAD3"/>
                </a:solidFill>
                <a:latin typeface="Cambria" pitchFamily="18" charset="0"/>
              </a:rPr>
              <a:t>Policy Incentives: </a:t>
            </a:r>
            <a:r>
              <a:rPr lang="en-US" altLang="zh-CN" sz="2100" b="1" dirty="0">
                <a:solidFill>
                  <a:srgbClr val="2BAAD3"/>
                </a:solidFill>
                <a:latin typeface="Cambria" pitchFamily="18" charset="0"/>
              </a:rPr>
              <a:t>R&amp;D expenditure increase</a:t>
            </a:r>
            <a:endParaRPr lang="en-US" sz="2100" b="1" dirty="0">
              <a:solidFill>
                <a:srgbClr val="2BAAD3"/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F8D9B6-3F0A-1E46-964D-1DE6746A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95350"/>
            <a:ext cx="8305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72943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en-US" altLang="zh-CN" sz="2200" b="1" dirty="0">
                <a:solidFill>
                  <a:srgbClr val="2BAAD3"/>
                </a:solidFill>
                <a:latin typeface="Cambria" pitchFamily="18" charset="0"/>
              </a:rPr>
              <a:t>Dynamics for Scholarly Journal Publishing in M. China</a:t>
            </a:r>
            <a:endParaRPr lang="en-US" altLang="zh-CN" sz="22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GB" altLang="zh-CN" sz="1600" dirty="0">
                <a:latin typeface="Cambria" pitchFamily="18" charset="0"/>
              </a:rPr>
              <a:t>Constructing world top ranking universities</a:t>
            </a: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r>
              <a:rPr lang="en-GB" altLang="zh-CN" sz="1600" dirty="0">
                <a:latin typeface="Cambria" pitchFamily="18" charset="0"/>
              </a:rPr>
              <a:t>International academic ranking: QS, </a:t>
            </a:r>
            <a:r>
              <a:rPr lang="en-GB" altLang="zh-CN" sz="1600" dirty="0" err="1">
                <a:latin typeface="Cambria" pitchFamily="18" charset="0"/>
              </a:rPr>
              <a:t>U.S.News</a:t>
            </a:r>
            <a:r>
              <a:rPr lang="en-GB" altLang="zh-CN" sz="1600" dirty="0">
                <a:latin typeface="Cambria" pitchFamily="18" charset="0"/>
              </a:rPr>
              <a:t>, THE, ARWU</a:t>
            </a: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r>
              <a:rPr lang="en-GB" altLang="zh-CN" sz="1600" dirty="0">
                <a:latin typeface="Cambria" pitchFamily="18" charset="0"/>
              </a:rPr>
              <a:t>Civil academic ranking: 211 project, 985 project, and most recently “Double First-Class” Initiative</a:t>
            </a: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endParaRPr lang="en-GB" altLang="zh-CN" sz="1600" dirty="0">
              <a:latin typeface="Cambria" pitchFamily="18" charset="0"/>
            </a:endParaRP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GB" altLang="zh-CN" sz="1600" dirty="0">
                <a:latin typeface="Cambria" pitchFamily="18" charset="0"/>
              </a:rPr>
              <a:t>Individual Promotion</a:t>
            </a: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r>
              <a:rPr lang="en-GB" altLang="zh-CN" sz="1600" dirty="0">
                <a:latin typeface="Cambria" pitchFamily="18" charset="0"/>
              </a:rPr>
              <a:t>Faster promotion</a:t>
            </a: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r>
              <a:rPr lang="en-GB" altLang="zh-CN" sz="1600" dirty="0">
                <a:latin typeface="Cambria" pitchFamily="18" charset="0"/>
              </a:rPr>
              <a:t>Better academic reputation</a:t>
            </a: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r>
              <a:rPr lang="en-GB" altLang="zh-CN" sz="1600" dirty="0">
                <a:latin typeface="Cambria" pitchFamily="18" charset="0"/>
              </a:rPr>
              <a:t>More students fans</a:t>
            </a: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endParaRPr lang="en-GB" altLang="zh-CN" sz="1600" dirty="0">
              <a:latin typeface="Cambria" pitchFamily="18" charset="0"/>
            </a:endParaRP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GB" altLang="zh-CN" sz="1600" dirty="0">
                <a:latin typeface="Cambria" pitchFamily="18" charset="0"/>
              </a:rPr>
              <a:t>China’s Rise</a:t>
            </a: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r>
              <a:rPr lang="en-GB" altLang="zh-CN" sz="1600" dirty="0">
                <a:latin typeface="Cambria" pitchFamily="18" charset="0"/>
              </a:rPr>
              <a:t>The world turning eyes to China</a:t>
            </a: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r>
              <a:rPr lang="en-GB" altLang="zh-CN" sz="1600" dirty="0">
                <a:latin typeface="Cambria" pitchFamily="18" charset="0"/>
              </a:rPr>
              <a:t>More academic confidence</a:t>
            </a: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endParaRPr lang="en-GB" altLang="zh-CN" sz="1600" dirty="0">
              <a:latin typeface="Cambria" pitchFamily="18" charset="0"/>
            </a:endParaRP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GB" altLang="zh-CN" sz="1600" dirty="0">
                <a:latin typeface="Cambria" pitchFamily="18" charset="0"/>
              </a:rPr>
              <a:t>Policy Incentives</a:t>
            </a: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r>
              <a:rPr lang="en-US" altLang="zh-CN" sz="1600" dirty="0"/>
              <a:t>R&amp;D expenditure increase</a:t>
            </a: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r>
              <a:rPr lang="en-US" altLang="zh-CN" sz="1600" dirty="0"/>
              <a:t>Government and university incentives to publish in internationally renowned journals and local journals</a:t>
            </a: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r>
              <a:rPr lang="en-GB" altLang="zh-CN" sz="1600" dirty="0">
                <a:latin typeface="Cambria" pitchFamily="18" charset="0"/>
              </a:rPr>
              <a:t>Heavily founding for supporting journal development: Excellence Program recent 5 years and will be continued</a:t>
            </a: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endParaRPr lang="en-GB" altLang="zh-CN" sz="1200" dirty="0">
              <a:latin typeface="Cambria" pitchFamily="18" charset="0"/>
            </a:endParaRPr>
          </a:p>
          <a:p>
            <a:pPr marL="342900" lvl="0" indent="-342900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54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438150"/>
            <a:ext cx="7772400" cy="590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Major Marketing Tools of Academic Articles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62CF17-4FCD-6D4A-9D91-F5D94F8A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95350"/>
            <a:ext cx="8534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91634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24"/>
          <p:cNvSpPr>
            <a:spLocks noGrp="1"/>
          </p:cNvSpPr>
          <p:nvPr>
            <p:ph type="sldNum" sz="quarter" idx="4294967295"/>
          </p:nvPr>
        </p:nvSpPr>
        <p:spPr>
          <a:xfrm>
            <a:off x="6813352" y="4204990"/>
            <a:ext cx="308967" cy="295573"/>
          </a:xfrm>
          <a:prstGeom prst="rect">
            <a:avLst/>
          </a:prstGeom>
          <a:noFill/>
        </p:spPr>
        <p:txBody>
          <a:bodyPr/>
          <a:lstStyle>
            <a:lvl1pPr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417910" indent="-160735"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642938" indent="-128588"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900113" indent="-128588"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1157288" indent="-128588"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fld id="{3B6A42EE-2B3B-3E45-B881-3ADD545355C3}" type="slidenum">
              <a:rPr lang="en-GB" altLang="zh-CN"/>
              <a:pPr/>
              <a:t>8</a:t>
            </a:fld>
            <a:endParaRPr lang="en-GB" altLang="zh-CN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B7B797C-8FBB-6740-A9A1-D596145299C2}"/>
              </a:ext>
            </a:extLst>
          </p:cNvPr>
          <p:cNvSpPr txBox="1">
            <a:spLocks/>
          </p:cNvSpPr>
          <p:nvPr/>
        </p:nvSpPr>
        <p:spPr>
          <a:xfrm>
            <a:off x="228600" y="51435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altLang="zh-CN" sz="2000" b="1" dirty="0" err="1">
                <a:solidFill>
                  <a:srgbClr val="2BAAD3"/>
                </a:solidFill>
                <a:latin typeface="Cambria" pitchFamily="18" charset="0"/>
              </a:rPr>
              <a:t>TrendMD</a:t>
            </a:r>
            <a:r>
              <a:rPr lang="en-US" altLang="zh-CN" sz="2000" b="1" dirty="0">
                <a:solidFill>
                  <a:srgbClr val="2BAAD3"/>
                </a:solidFill>
                <a:latin typeface="Cambria" pitchFamily="18" charset="0"/>
              </a:rPr>
              <a:t> Service: Free Widget Installations</a:t>
            </a:r>
            <a:endParaRPr lang="en-US" sz="2500" b="1" dirty="0">
              <a:latin typeface="Cambria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2C5257-37F0-4947-B32F-A2FD1614F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4629150"/>
          </a:xfrm>
          <a:prstGeom prst="rect">
            <a:avLst/>
          </a:prstGeom>
        </p:spPr>
      </p:pic>
      <p:sp>
        <p:nvSpPr>
          <p:cNvPr id="6" name="右箭头 5">
            <a:extLst>
              <a:ext uri="{FF2B5EF4-FFF2-40B4-BE49-F238E27FC236}">
                <a16:creationId xmlns:a16="http://schemas.microsoft.com/office/drawing/2014/main" id="{B59B2430-5DE1-2E45-B173-3D033F5555DC}"/>
              </a:ext>
            </a:extLst>
          </p:cNvPr>
          <p:cNvSpPr/>
          <p:nvPr/>
        </p:nvSpPr>
        <p:spPr>
          <a:xfrm>
            <a:off x="3581400" y="28003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8CFDE4C-7830-8949-AC61-7F766B957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9" y="0"/>
            <a:ext cx="4203192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24"/>
          <p:cNvSpPr>
            <a:spLocks noGrp="1"/>
          </p:cNvSpPr>
          <p:nvPr>
            <p:ph type="sldNum" sz="quarter" idx="4294967295"/>
          </p:nvPr>
        </p:nvSpPr>
        <p:spPr>
          <a:xfrm>
            <a:off x="6813352" y="4204990"/>
            <a:ext cx="308967" cy="295573"/>
          </a:xfrm>
          <a:prstGeom prst="rect">
            <a:avLst/>
          </a:prstGeom>
          <a:noFill/>
        </p:spPr>
        <p:txBody>
          <a:bodyPr/>
          <a:lstStyle>
            <a:lvl1pPr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417910" indent="-160735"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642938" indent="-128588"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900113" indent="-128588"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1157288" indent="-128588"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 sz="788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fld id="{3B6A42EE-2B3B-3E45-B881-3ADD545355C3}" type="slidenum">
              <a:rPr lang="en-GB" altLang="zh-CN"/>
              <a:pPr/>
              <a:t>9</a:t>
            </a:fld>
            <a:endParaRPr lang="en-GB" altLang="zh-CN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B7B797C-8FBB-6740-A9A1-D596145299C2}"/>
              </a:ext>
            </a:extLst>
          </p:cNvPr>
          <p:cNvSpPr txBox="1">
            <a:spLocks/>
          </p:cNvSpPr>
          <p:nvPr/>
        </p:nvSpPr>
        <p:spPr>
          <a:xfrm>
            <a:off x="228600" y="51435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altLang="zh-CN" sz="2000" b="1" dirty="0">
                <a:solidFill>
                  <a:srgbClr val="2BAAD3"/>
                </a:solidFill>
                <a:latin typeface="Cambria" pitchFamily="18" charset="0"/>
              </a:rPr>
              <a:t>Case Study: World Scientific</a:t>
            </a:r>
            <a:endParaRPr lang="en-US" sz="2500" b="1" dirty="0">
              <a:latin typeface="Cambria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B99CEE-36EE-A143-97DA-B785723F7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35662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B81B614-9FFB-DD45-BAA8-47CF62FBD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76900" cy="45377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35B35C-FA2D-2746-B680-EF365840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87" y="6350"/>
            <a:ext cx="2794000" cy="45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296</Words>
  <Application>Microsoft Macintosh PowerPoint</Application>
  <PresentationFormat>全屏显示(16:9)</PresentationFormat>
  <Paragraphs>57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Charley MIAO Mobile：0086-15210155154 Email: charley.miao@trendmd.com WeChat：CharleyMiao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Microsoft Office User</cp:lastModifiedBy>
  <cp:revision>150</cp:revision>
  <dcterms:created xsi:type="dcterms:W3CDTF">2006-08-16T00:00:00Z</dcterms:created>
  <dcterms:modified xsi:type="dcterms:W3CDTF">2022-08-07T01:30:30Z</dcterms:modified>
</cp:coreProperties>
</file>